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E8F01-A30A-4246-8017-85F582053752}" type="datetimeFigureOut">
              <a:rPr lang="en-CA" smtClean="0"/>
              <a:t>2021-06-10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3A446-0D71-45DC-8CA2-E6587C464B95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226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3A446-0D71-45DC-8CA2-E6587C464B95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4779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Est-ce qu’on donne seulement à ceux de loin? Et…parlons du niveau spirituel…faim pour la parole de Dieu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3A446-0D71-45DC-8CA2-E6587C464B95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863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Beaucoup d’organisations de charité donne les outils aux communautés moins avancées sur différents plans. Est-ce que c’est assez de simplement donner un verre d’eau? Ça dépend de la situation. FYI: On peut aller sans manger pour longtemps. 3 jours seulement de soif. Toutes nos cellules ont besoin de l’eau. 60% du corps humain est eau. En passant, comment l’eau est important dans la Bible?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3A446-0D71-45DC-8CA2-E6587C464B95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9568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Vêtir = abriter = accueillir = supporter = encourager =</a:t>
            </a:r>
          </a:p>
          <a:p>
            <a:r>
              <a:rPr lang="fr-CA" dirty="0"/>
              <a:t>Ceux qui sont nus = personnes </a:t>
            </a:r>
            <a:r>
              <a:rPr lang="fr-CA" dirty="0" err="1"/>
              <a:t>désespérees</a:t>
            </a:r>
            <a:r>
              <a:rPr lang="fr-CA" dirty="0"/>
              <a:t> = vulnérables   Comment les aider? Donner $, donner de l’espoir, le traiter avec amour, être sensible et </a:t>
            </a:r>
            <a:r>
              <a:rPr lang="fr-CA" dirty="0" err="1"/>
              <a:t>sympatique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3A446-0D71-45DC-8CA2-E6587C464B95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0330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Respecter. Aimer. Supporter…..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3A446-0D71-45DC-8CA2-E6587C464B95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5436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Visite virtuelle, envoyer une lettre. Un sourire, le toucher, prier avec eux…..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3A446-0D71-45DC-8CA2-E6587C464B95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9778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Allez aux prisons pour rendre visites n’est pas toujours faisable ou évident. Dans nos vie, nous allons peut-être connaître du monde déprimé, mal compris et exclu; du monde qui consomme et abuse la drogue, l’alcool, qui font l’excès de nourriture, vidéos,…  C’est très délicat…il faut aimer la personne au-delà des apparences.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3A446-0D71-45DC-8CA2-E6587C464B95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3900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Voici une photo prise en Italie dans les débuts de la pandémie COVID-19. Dans l’histoire juive, ainsi que dans d’autres cultures, on traitait le corps avec respect. Nous continuons cette pratique pour plusieurs raisons comme au niveau sanitaire… Mair aussi… nous </a:t>
            </a:r>
            <a:r>
              <a:rPr lang="fr-CA" dirty="0" err="1"/>
              <a:t>coyons</a:t>
            </a:r>
            <a:r>
              <a:rPr lang="fr-CA" dirty="0"/>
              <a:t> dans la </a:t>
            </a:r>
            <a:r>
              <a:rPr lang="fr-CA" dirty="0" err="1"/>
              <a:t>ressurection</a:t>
            </a:r>
            <a:r>
              <a:rPr lang="fr-CA" dirty="0"/>
              <a:t> de la chair et à la vie éternelle. Qu’est-ce que vous pensez de cela?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3A446-0D71-45DC-8CA2-E6587C464B95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429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audio" Target="../media/audio1.wav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openxmlformats.org/officeDocument/2006/relationships/image" Target="../media/image1.jpeg"/><Relationship Id="rId9" Type="http://schemas.openxmlformats.org/officeDocument/2006/relationships/hyperlink" Target="https://news.un.org/en/story/2019/07/104241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eviews.123rf.com/images/pressmaster/pressmaster1609/pressmaster160900166/62863933-jeune-femme-parlant-%C3%A0-la-haute-d-une-clinique.jpg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F5671-4064-43E4-BE10-811005066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558636"/>
            <a:ext cx="8825658" cy="3329581"/>
          </a:xfrm>
        </p:spPr>
        <p:txBody>
          <a:bodyPr/>
          <a:lstStyle/>
          <a:p>
            <a:pPr algn="ctr"/>
            <a:r>
              <a:rPr lang="en-CA" dirty="0"/>
              <a:t>Les 7 oeuvres de mis</a:t>
            </a:r>
            <a:r>
              <a:rPr lang="fr-CA" dirty="0" err="1"/>
              <a:t>éricorde</a:t>
            </a:r>
            <a:br>
              <a:rPr lang="fr-CA" dirty="0"/>
            </a:br>
            <a:br>
              <a:rPr lang="fr-CA" sz="800" dirty="0"/>
            </a:br>
            <a:br>
              <a:rPr lang="fr-CA" sz="800" dirty="0"/>
            </a:br>
            <a:r>
              <a:rPr lang="fr-CA" sz="4000" dirty="0">
                <a:latin typeface="Century Gothic" panose="020B0502020202020204" pitchFamily="34" charset="0"/>
              </a:rPr>
              <a:t>d’après </a:t>
            </a:r>
            <a:r>
              <a:rPr lang="fr-CA" sz="40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Matthieu 25, 35-36</a:t>
            </a:r>
            <a:endParaRPr lang="en-CA" sz="4000" dirty="0">
              <a:latin typeface="Century Gothic" panose="020B0502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094270-85CE-47B1-A899-BD53BB35A0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5061483"/>
      </p:ext>
    </p:extLst>
  </p:cSld>
  <p:clrMapOvr>
    <a:masterClrMapping/>
  </p:clrMapOvr>
  <p:transition spd="med">
    <p:pull/>
    <p:sndAc>
      <p:stSnd>
        <p:snd r:embed="rId3" name="ARROW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4BAE1-9248-41FB-9408-536CCFC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900758" cy="1400530"/>
          </a:xfrm>
        </p:spPr>
        <p:txBody>
          <a:bodyPr/>
          <a:lstStyle/>
          <a:p>
            <a:r>
              <a:rPr lang="fr-CA" dirty="0"/>
              <a:t>Les 7 </a:t>
            </a:r>
            <a:r>
              <a:rPr lang="fr-CA" dirty="0" err="1"/>
              <a:t>oeuvres</a:t>
            </a:r>
            <a:r>
              <a:rPr lang="fr-CA" dirty="0"/>
              <a:t> de miséricorde/charité sont…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3D8CC-AF3A-4669-A28B-13C466CC1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1" y="1498060"/>
            <a:ext cx="9404723" cy="4750339"/>
          </a:xfrm>
        </p:spPr>
        <p:txBody>
          <a:bodyPr/>
          <a:lstStyle/>
          <a:p>
            <a:endParaRPr lang="fr-CA" sz="2400" dirty="0"/>
          </a:p>
          <a:p>
            <a:pPr marL="457200" indent="-457200">
              <a:buFont typeface="+mj-lt"/>
              <a:buAutoNum type="arabicPeriod"/>
            </a:pPr>
            <a:r>
              <a:rPr lang="fr-CA" sz="2400" dirty="0"/>
              <a:t>Donner à ____________ aux affamés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400" dirty="0"/>
              <a:t>Donner à ____________  à ceux qui ont soif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400" dirty="0"/>
              <a:t>Vêtir ceux qui sont ________ (qui ont froid, sont pauvres, seuls, …)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400" dirty="0"/>
              <a:t>Accueillir les étrangers (c-à-d: les ___________________)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400" dirty="0"/>
              <a:t>Assister les _____________________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400" dirty="0"/>
              <a:t>Visiter les </a:t>
            </a:r>
            <a:r>
              <a:rPr lang="fr-CA" sz="2400" dirty="0" err="1"/>
              <a:t>pri</a:t>
            </a:r>
            <a:r>
              <a:rPr lang="fr-CA" sz="2400" dirty="0"/>
              <a:t>_________ (y compris: personnes qui consomment….,…)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400" dirty="0"/>
              <a:t>Ensevelir les _____________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663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3D8CC-AF3A-4669-A28B-13C466CC1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1" y="1498060"/>
            <a:ext cx="9404723" cy="4750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dirty="0"/>
              <a:t>Ce </a:t>
            </a:r>
            <a:r>
              <a:rPr lang="en-CA" sz="4000" dirty="0" err="1"/>
              <a:t>diaporama</a:t>
            </a:r>
            <a:r>
              <a:rPr lang="en-CA" sz="4000" dirty="0"/>
              <a:t> a </a:t>
            </a:r>
            <a:r>
              <a:rPr lang="en-CA" sz="4000" dirty="0" err="1"/>
              <a:t>été</a:t>
            </a:r>
            <a:r>
              <a:rPr lang="en-CA" sz="4000" dirty="0"/>
              <a:t> </a:t>
            </a:r>
            <a:r>
              <a:rPr lang="en-CA" sz="4000" dirty="0" err="1"/>
              <a:t>réalisé</a:t>
            </a:r>
            <a:r>
              <a:rPr lang="en-CA" sz="4000" dirty="0"/>
              <a:t> par </a:t>
            </a:r>
          </a:p>
          <a:p>
            <a:pPr marL="0" indent="0" algn="ctr">
              <a:buNone/>
            </a:pPr>
            <a:r>
              <a:rPr lang="en-CA" sz="4000" dirty="0"/>
              <a:t>Michelle Savard, </a:t>
            </a:r>
            <a:r>
              <a:rPr lang="en-CA" sz="4000" dirty="0" err="1"/>
              <a:t>catéchète</a:t>
            </a:r>
            <a:r>
              <a:rPr lang="en-CA" sz="4000" dirty="0"/>
              <a:t> </a:t>
            </a:r>
          </a:p>
          <a:p>
            <a:pPr marL="0" indent="0" algn="ctr">
              <a:buNone/>
            </a:pPr>
            <a:r>
              <a:rPr lang="en-CA" sz="4000" dirty="0"/>
              <a:t>de la Paroisse </a:t>
            </a:r>
          </a:p>
          <a:p>
            <a:pPr marL="0" indent="0" algn="ctr">
              <a:buNone/>
            </a:pPr>
            <a:r>
              <a:rPr lang="en-CA" sz="4000" dirty="0"/>
              <a:t>Notre-Dame-de-la-</a:t>
            </a:r>
            <a:r>
              <a:rPr lang="en-CA" sz="4000"/>
              <a:t>Miséricorde</a:t>
            </a:r>
            <a:endParaRPr lang="en-CA" sz="4000" dirty="0"/>
          </a:p>
          <a:p>
            <a:pPr marL="0" indent="0" algn="ctr">
              <a:buNone/>
            </a:pPr>
            <a:r>
              <a:rPr lang="en-CA" sz="4000" dirty="0"/>
              <a:t>à Île-des-Chênes.</a:t>
            </a:r>
          </a:p>
        </p:txBody>
      </p:sp>
    </p:spTree>
    <p:extLst>
      <p:ext uri="{BB962C8B-B14F-4D97-AF65-F5344CB8AC3E}">
        <p14:creationId xmlns:p14="http://schemas.microsoft.com/office/powerpoint/2010/main" val="322642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C0F4014E-6BAF-4F6C-B8CE-81A4D8F88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891C919-1CCE-4DE8-BCB6-6D4A823AB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845D3C1D-A85C-44EE-A21E-2DAAEC79F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1272C03D-FF5F-4787-9923-252D8F950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809E94B5-14C4-4FFC-A641-4DD9C0733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987E165-75F1-443C-9A05-ADC511C33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0EDBCB-B2A0-4C77-8ECC-F334D0B6D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06" y="5092551"/>
            <a:ext cx="9184606" cy="117987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7200" dirty="0"/>
              <a:t>Donner à manger </a:t>
            </a:r>
            <a:br>
              <a:rPr lang="en-US" sz="7200" dirty="0"/>
            </a:br>
            <a:r>
              <a:rPr lang="en-US" sz="7200" dirty="0"/>
              <a:t>aux </a:t>
            </a:r>
            <a:r>
              <a:rPr lang="en-US" sz="7200" dirty="0" err="1"/>
              <a:t>affamés</a:t>
            </a:r>
            <a:endParaRPr lang="en-US" sz="7200" dirty="0"/>
          </a:p>
        </p:txBody>
      </p:sp>
      <p:pic>
        <p:nvPicPr>
          <p:cNvPr id="1026" name="Picture 2">
            <a:hlinkClick r:id="rId9"/>
            <a:extLst>
              <a:ext uri="{FF2B5EF4-FFF2-40B4-BE49-F238E27FC236}">
                <a16:creationId xmlns:a16="http://schemas.microsoft.com/office/drawing/2014/main" id="{B2948A90-64AA-40A0-93D1-AC65310E31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4634"/>
          <a:stretch/>
        </p:blipFill>
        <p:spPr bwMode="auto">
          <a:xfrm>
            <a:off x="635458" y="640080"/>
            <a:ext cx="9186063" cy="360273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31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3" name="ARROW.WAV"/>
          </p:stSnd>
        </p:sndAc>
      </p:transition>
    </mc:Choice>
    <mc:Fallback xmlns="">
      <p:transition spd="slow">
        <p:split orient="vert"/>
        <p:sndAc>
          <p:stSnd>
            <p:snd r:embed="rId11" name="ARROW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09B0E-1F70-42BE-A03C-1414A35CC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Donner à boire à ceux qui ont soif</a:t>
            </a:r>
            <a:endParaRPr lang="en-CA" dirty="0"/>
          </a:p>
        </p:txBody>
      </p:sp>
      <p:pic>
        <p:nvPicPr>
          <p:cNvPr id="2050" name="Picture 2" descr="Image for post">
            <a:extLst>
              <a:ext uri="{FF2B5EF4-FFF2-40B4-BE49-F238E27FC236}">
                <a16:creationId xmlns:a16="http://schemas.microsoft.com/office/drawing/2014/main" id="{EFD3C050-4A31-46B0-8694-0AC5384353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859" y="2052638"/>
            <a:ext cx="6292057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20032"/>
      </p:ext>
    </p:extLst>
  </p:cSld>
  <p:clrMapOvr>
    <a:masterClrMapping/>
  </p:clrMapOvr>
  <p:transition spd="slow">
    <p:randomBar dir="vert"/>
    <p:sndAc>
      <p:stSnd>
        <p:snd r:embed="rId3" name="ARROW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3527D-99BF-4585-AC48-56818CCF4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Vêtir ceux qui sont nus</a:t>
            </a:r>
            <a:endParaRPr lang="en-CA" dirty="0"/>
          </a:p>
        </p:txBody>
      </p:sp>
      <p:pic>
        <p:nvPicPr>
          <p:cNvPr id="3074" name="Picture 2" descr="Leaders Can Improve Employee Performance By Changing The Way They Think About Homeless People&#10;">
            <a:extLst>
              <a:ext uri="{FF2B5EF4-FFF2-40B4-BE49-F238E27FC236}">
                <a16:creationId xmlns:a16="http://schemas.microsoft.com/office/drawing/2014/main" id="{5C7442CB-D0D6-4A79-B059-7AFF60C0D5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2" y="2052638"/>
            <a:ext cx="7459132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59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ARROW.WAV"/>
          </p:stSnd>
        </p:sndAc>
      </p:transition>
    </mc:Choice>
    <mc:Fallback xmlns="">
      <p:transition spd="slow">
        <p:circle/>
        <p:sndAc>
          <p:stSnd>
            <p:snd r:embed="rId5" name="ARROW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F40BC-9A51-4212-BEC8-2E03899E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Accueillir les étrangers</a:t>
            </a:r>
            <a:endParaRPr lang="en-CA" dirty="0"/>
          </a:p>
        </p:txBody>
      </p:sp>
      <p:pic>
        <p:nvPicPr>
          <p:cNvPr id="4102" name="Picture 6" descr="Vancouver BC Celebrates Canada Day">
            <a:extLst>
              <a:ext uri="{FF2B5EF4-FFF2-40B4-BE49-F238E27FC236}">
                <a16:creationId xmlns:a16="http://schemas.microsoft.com/office/drawing/2014/main" id="{5809939E-C061-4617-8A42-32AF614FDC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411" y="2052638"/>
            <a:ext cx="5778954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0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ARROW.WAV"/>
          </p:stSnd>
        </p:sndAc>
      </p:transition>
    </mc:Choice>
    <mc:Fallback xmlns="">
      <p:transition spd="slow">
        <p:sndAc>
          <p:stSnd>
            <p:snd r:embed="rId5" name="ARROW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16452-4135-4C46-888A-D92368A04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4793473" cy="1675975"/>
          </a:xfrm>
        </p:spPr>
        <p:txBody>
          <a:bodyPr>
            <a:normAutofit/>
          </a:bodyPr>
          <a:lstStyle/>
          <a:p>
            <a:pPr marL="0" marR="0" lvl="0" indent="0" algn="ctr" defTabSz="914400" rtl="0" eaLnBrk="0" fontAlgn="ctr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Open Sans"/>
              </a:rPr>
              <a:t>Assister les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latin typeface="Open Sans"/>
              </a:rPr>
              <a:t>malades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5122" name="Picture 2" descr="La chanteuse s'est déplacée avec son guitariste pour offrir un concert privé à la jeune fille.">
            <a:extLst>
              <a:ext uri="{FF2B5EF4-FFF2-40B4-BE49-F238E27FC236}">
                <a16:creationId xmlns:a16="http://schemas.microsoft.com/office/drawing/2014/main" id="{DF6FCED0-0978-4AB2-883B-8737AE0D9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 r="2" b="1039"/>
          <a:stretch/>
        </p:blipFill>
        <p:spPr bwMode="auto">
          <a:xfrm>
            <a:off x="6094412" y="609137"/>
            <a:ext cx="5449888" cy="276629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CAC31641-0A28-4A17-B2AA-8AA2664A7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EEAEE0B3-0901-45E2-8EA9-CD55ECAAA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5" y="2484544"/>
            <a:ext cx="4799145" cy="3763855"/>
          </a:xfrm>
        </p:spPr>
        <p:txBody>
          <a:bodyPr>
            <a:normAutofit/>
          </a:bodyPr>
          <a:lstStyle/>
          <a:p>
            <a:r>
              <a:rPr lang="en-US" dirty="0"/>
              <a:t>Comment </a:t>
            </a:r>
            <a:r>
              <a:rPr lang="en-US" dirty="0" err="1"/>
              <a:t>pourrait</a:t>
            </a:r>
            <a:r>
              <a:rPr lang="en-US" dirty="0"/>
              <a:t>-on assister les </a:t>
            </a:r>
            <a:r>
              <a:rPr lang="en-US" dirty="0" err="1"/>
              <a:t>malades</a:t>
            </a:r>
            <a:r>
              <a:rPr lang="en-US" dirty="0"/>
              <a:t>?</a:t>
            </a:r>
          </a:p>
        </p:txBody>
      </p:sp>
      <p:pic>
        <p:nvPicPr>
          <p:cNvPr id="5124" name="Picture 4" descr="Jeune femme parlant à la haute d'une clinique Banque d'images - 62863933">
            <a:hlinkClick r:id="rId6" tooltip="Jeune femme parlant à la haute d'une clinique Banque d'images - 62863933"/>
            <a:extLst>
              <a:ext uri="{FF2B5EF4-FFF2-40B4-BE49-F238E27FC236}">
                <a16:creationId xmlns:a16="http://schemas.microsoft.com/office/drawing/2014/main" id="{F4F52BF9-8095-47C2-81A1-5EF570576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0" r="2" b="14588"/>
          <a:stretch/>
        </p:blipFill>
        <p:spPr bwMode="auto">
          <a:xfrm>
            <a:off x="6094412" y="3482108"/>
            <a:ext cx="5449888" cy="276629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60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RROW.WAV"/>
          </p:stSnd>
        </p:sndAc>
      </p:transition>
    </mc:Choice>
    <mc:Fallback xmlns="">
      <p:transition spd="med">
        <p:fade/>
        <p:sndAc>
          <p:stSnd>
            <p:snd r:embed="rId8" name="ARROW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144">
            <a:extLst>
              <a:ext uri="{FF2B5EF4-FFF2-40B4-BE49-F238E27FC236}">
                <a16:creationId xmlns:a16="http://schemas.microsoft.com/office/drawing/2014/main" id="{C0F4014E-6BAF-4F6C-B8CE-81A4D8F88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B891C919-1CCE-4DE8-BCB6-6D4A823AB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9" name="Oval 148">
            <a:extLst>
              <a:ext uri="{FF2B5EF4-FFF2-40B4-BE49-F238E27FC236}">
                <a16:creationId xmlns:a16="http://schemas.microsoft.com/office/drawing/2014/main" id="{845D3C1D-A85C-44EE-A21E-2DAAEC79F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1" name="Picture 150">
            <a:extLst>
              <a:ext uri="{FF2B5EF4-FFF2-40B4-BE49-F238E27FC236}">
                <a16:creationId xmlns:a16="http://schemas.microsoft.com/office/drawing/2014/main" id="{1272C03D-FF5F-4787-9923-252D8F950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809E94B5-14C4-4FFC-A641-4DD9C0733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55" name="Rectangle 154">
            <a:extLst>
              <a:ext uri="{FF2B5EF4-FFF2-40B4-BE49-F238E27FC236}">
                <a16:creationId xmlns:a16="http://schemas.microsoft.com/office/drawing/2014/main" id="{D987E165-75F1-443C-9A05-ADC511C33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F94A38-DCC6-4796-80E0-F45428C4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08" y="1454964"/>
            <a:ext cx="480219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/>
              <a:t>Visiter les prisonniers</a:t>
            </a:r>
          </a:p>
        </p:txBody>
      </p:sp>
      <p:pic>
        <p:nvPicPr>
          <p:cNvPr id="6149" name="Picture 5" descr="La prison, observent les aumôniers, est un lieu propice à la réflexion, aux questionnements sur le sens de la vie, et même à la prière.  © Fotolia">
            <a:extLst>
              <a:ext uri="{FF2B5EF4-FFF2-40B4-BE49-F238E27FC236}">
                <a16:creationId xmlns:a16="http://schemas.microsoft.com/office/drawing/2014/main" id="{3968CF57-96B1-4DED-B892-722C18B9FA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" r="23069" b="2"/>
          <a:stretch/>
        </p:blipFill>
        <p:spPr bwMode="auto">
          <a:xfrm>
            <a:off x="-1" y="10"/>
            <a:ext cx="609440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880344"/>
      </p:ext>
    </p:extLst>
  </p:cSld>
  <p:clrMapOvr>
    <a:masterClrMapping/>
  </p:clrMapOvr>
  <p:transition spd="slow">
    <p:wipe/>
    <p:sndAc>
      <p:stSnd>
        <p:snd r:embed="rId3" name="ARROW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6D0ED-92DE-486E-A9F8-9CA605CE1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err="1"/>
              <a:t>Ensevelir</a:t>
            </a:r>
            <a:r>
              <a:rPr lang="en-CA" dirty="0"/>
              <a:t> les </a:t>
            </a:r>
            <a:r>
              <a:rPr lang="en-CA" dirty="0" err="1"/>
              <a:t>morts</a:t>
            </a:r>
            <a:endParaRPr lang="en-CA" dirty="0"/>
          </a:p>
        </p:txBody>
      </p:sp>
      <p:pic>
        <p:nvPicPr>
          <p:cNvPr id="7170" name="Picture 2" descr="Gênes: un adieu sobre et solennel aux victimes du pont effondré (en images)">
            <a:extLst>
              <a:ext uri="{FF2B5EF4-FFF2-40B4-BE49-F238E27FC236}">
                <a16:creationId xmlns:a16="http://schemas.microsoft.com/office/drawing/2014/main" id="{B2A11945-F1AC-4ACE-8D85-6E228BE1FB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166" y="1604052"/>
            <a:ext cx="7463052" cy="48012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112754"/>
      </p:ext>
    </p:extLst>
  </p:cSld>
  <p:clrMapOvr>
    <a:masterClrMapping/>
  </p:clrMapOvr>
  <p:transition spd="slow">
    <p:randomBar dir="vert"/>
    <p:sndAc>
      <p:stSnd>
        <p:snd r:embed="rId3" name="ARROW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69B85-6877-4007-AEEC-C264DE22D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34004"/>
          </a:xfrm>
        </p:spPr>
        <p:txBody>
          <a:bodyPr/>
          <a:lstStyle/>
          <a:p>
            <a:pPr algn="ctr"/>
            <a:r>
              <a:rPr lang="fr-CA" sz="2800" dirty="0"/>
              <a:t>Voici une prière qui aide à vivre comme Jésus:</a:t>
            </a:r>
            <a:br>
              <a:rPr lang="fr-CA" sz="2800" dirty="0"/>
            </a:br>
            <a:r>
              <a:rPr lang="fr-CA" sz="2800" dirty="0"/>
              <a:t>Prière du matin de Saint François d’Assise</a:t>
            </a:r>
            <a:endParaRPr lang="en-C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1DE39-F5F0-40E9-B7C2-675A08D93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CA" dirty="0"/>
              <a:t>Seigneur, dans le silence de ce jour naissant,</a:t>
            </a:r>
          </a:p>
          <a:p>
            <a:pPr marL="0" indent="0">
              <a:buNone/>
            </a:pPr>
            <a:r>
              <a:rPr lang="fr-CA" dirty="0"/>
              <a:t>je viens Te demander la paix, la sagesse, la force,</a:t>
            </a:r>
          </a:p>
          <a:p>
            <a:pPr marL="0" indent="0">
              <a:buNone/>
            </a:pPr>
            <a:r>
              <a:rPr lang="fr-CA" dirty="0"/>
              <a:t>je veux regarder aujourd’hui le monde avec des yeux tout remplis d’amour,</a:t>
            </a:r>
          </a:p>
          <a:p>
            <a:pPr marL="0" indent="0">
              <a:buNone/>
            </a:pPr>
            <a:r>
              <a:rPr lang="fr-CA" dirty="0"/>
              <a:t>être patient, compréhensif, doux et sage,</a:t>
            </a:r>
          </a:p>
          <a:p>
            <a:pPr marL="0" indent="0">
              <a:buNone/>
            </a:pPr>
            <a:r>
              <a:rPr lang="fr-CA" dirty="0"/>
              <a:t>voir au-delà des apparences tes enfants comme Tu les vois Toi-même,</a:t>
            </a:r>
          </a:p>
          <a:p>
            <a:pPr marL="0" indent="0">
              <a:buNone/>
            </a:pPr>
            <a:r>
              <a:rPr lang="fr-CA" dirty="0"/>
              <a:t>Et ainsi ne voir que le bien en chacun.</a:t>
            </a:r>
          </a:p>
          <a:p>
            <a:pPr marL="0" indent="0">
              <a:buNone/>
            </a:pPr>
            <a:r>
              <a:rPr lang="fr-CA" dirty="0"/>
              <a:t>Ferme mes oreilles à toute calomnie,</a:t>
            </a:r>
          </a:p>
          <a:p>
            <a:pPr marL="0" indent="0">
              <a:buNone/>
            </a:pPr>
            <a:r>
              <a:rPr lang="fr-CA" dirty="0"/>
              <a:t>garde ma langue de toute malveillance, </a:t>
            </a:r>
          </a:p>
          <a:p>
            <a:pPr marL="0" indent="0">
              <a:buNone/>
            </a:pPr>
            <a:r>
              <a:rPr lang="fr-CA" dirty="0"/>
              <a:t>que seules les pensées qui bénissent demeurent en mon esprit,</a:t>
            </a:r>
          </a:p>
          <a:p>
            <a:pPr marL="0" indent="0">
              <a:buNone/>
            </a:pPr>
            <a:r>
              <a:rPr lang="fr-CA" dirty="0"/>
              <a:t>que je sois si bienveillant et si joyeux, que tous ceux qui m’approchent sentent Ta présence.</a:t>
            </a:r>
          </a:p>
          <a:p>
            <a:pPr marL="0" indent="0">
              <a:buNone/>
            </a:pPr>
            <a:r>
              <a:rPr lang="fr-CA" dirty="0"/>
              <a:t>Revêts-moi de Ta beauté, Seigneur, et qu’au long de ce jour </a:t>
            </a:r>
          </a:p>
          <a:p>
            <a:pPr marL="0" indent="0">
              <a:buNone/>
            </a:pPr>
            <a:r>
              <a:rPr lang="fr-CA" dirty="0"/>
              <a:t>je Te révèle.    </a:t>
            </a:r>
            <a:r>
              <a:rPr lang="fr-CA" i="1" dirty="0"/>
              <a:t>Amen.               Saint François d’Assise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0866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</TotalTime>
  <Words>577</Words>
  <Application>Microsoft Office PowerPoint</Application>
  <PresentationFormat>Grand écran</PresentationFormat>
  <Paragraphs>52</Paragraphs>
  <Slides>11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Open Sans</vt:lpstr>
      <vt:lpstr>Wingdings 3</vt:lpstr>
      <vt:lpstr>Ion</vt:lpstr>
      <vt:lpstr>Les 7 oeuvres de miséricorde   d’après Matthieu 25, 35-36</vt:lpstr>
      <vt:lpstr>Donner à manger  aux affamés</vt:lpstr>
      <vt:lpstr>Donner à boire à ceux qui ont soif</vt:lpstr>
      <vt:lpstr>Vêtir ceux qui sont nus</vt:lpstr>
      <vt:lpstr>Accueillir les étrangers</vt:lpstr>
      <vt:lpstr>Assister les malades</vt:lpstr>
      <vt:lpstr>Visiter les prisonniers</vt:lpstr>
      <vt:lpstr>Ensevelir les morts</vt:lpstr>
      <vt:lpstr>Voici une prière qui aide à vivre comme Jésus: Prière du matin de Saint François d’Assise</vt:lpstr>
      <vt:lpstr>Les 7 oeuvres de miséricorde/charité sont…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7 oeuvres de miséricorde</dc:title>
  <dc:creator>Michelle Savard</dc:creator>
  <cp:lastModifiedBy>Diane Bélanger</cp:lastModifiedBy>
  <cp:revision>25</cp:revision>
  <dcterms:created xsi:type="dcterms:W3CDTF">2021-02-09T18:23:47Z</dcterms:created>
  <dcterms:modified xsi:type="dcterms:W3CDTF">2021-06-10T21:41:48Z</dcterms:modified>
</cp:coreProperties>
</file>